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  <p:sldMasterId id="2147483666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66" autoAdjust="0"/>
    <p:restoredTop sz="95559" autoAdjust="0"/>
  </p:normalViewPr>
  <p:slideViewPr>
    <p:cSldViewPr snapToGrid="0">
      <p:cViewPr>
        <p:scale>
          <a:sx n="24" d="100"/>
          <a:sy n="24" d="100"/>
        </p:scale>
        <p:origin x="3248" y="1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1f1b33b9b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61f1b33b9b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61a2e6e52a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61a2e6e52a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684fa5d05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684fa5d05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61bd80600c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61bd80600c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61f1b33b9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61f1b33b9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9095cecc6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9095cecc6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61f1b33b9b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61f1b33b9b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9095cecc6_0_2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9095cecc6_0_2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61f1b33b9b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61f1b33b9b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61f1b33b9b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61f1b33b9b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1a2e6e52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61a2e6e52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61f1b33b9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61f1b33b9b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9c49758ce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9c49758ce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592c5996c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592c5996c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592c5996c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f592c5996c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61a2e6e52a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61a2e6e52a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Prolog - </a:t>
            </a:r>
            <a:r>
              <a:rPr lang="cs" sz="1200">
                <a:solidFill>
                  <a:srgbClr val="0000CD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cs" sz="1200">
                <a:solidFill>
                  <a:srgbClr val="A52A2A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?xml</a:t>
            </a:r>
            <a:r>
              <a:rPr lang="cs" sz="1200">
                <a:solidFill>
                  <a:srgbClr val="FF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version</a:t>
            </a:r>
            <a:r>
              <a:rPr lang="cs" sz="1200">
                <a:solidFill>
                  <a:srgbClr val="0000CD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="1.0"</a:t>
            </a:r>
            <a:r>
              <a:rPr lang="cs" sz="1200">
                <a:solidFill>
                  <a:srgbClr val="FF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encoding</a:t>
            </a:r>
            <a:r>
              <a:rPr lang="cs" sz="1200">
                <a:solidFill>
                  <a:srgbClr val="0000CD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="UTF-8"</a:t>
            </a:r>
            <a:r>
              <a:rPr lang="cs" sz="1200">
                <a:solidFill>
                  <a:srgbClr val="FF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?</a:t>
            </a:r>
            <a:r>
              <a:rPr lang="cs" sz="1200">
                <a:solidFill>
                  <a:srgbClr val="0000CD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61a2e6e52a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61a2e6e52a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9095cecc6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9095cecc6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9095cecc6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9095cecc6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subTitle" idx="1"/>
          </p:nvPr>
        </p:nvSpPr>
        <p:spPr>
          <a:xfrm>
            <a:off x="685800" y="2840054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3000">
                <a:solidFill>
                  <a:schemeClr val="dk1"/>
                </a:solidFill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formatter.com/xpath-tester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hrome.google.com/webstore/detail/xpath-helper/hgimnogjllphhhkhlmebbmlgjoejdpj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en.wikipedia.org/wiki/List_of_association_football_club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eznam_%C4%8Desk%C3%BDch_spisovatel%C5%A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cs.wikipedia.org/wiki/V%C3%A1clav_Have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aiK_5S615zBvw_WzKPu_mKrvVXZfIbfhvW68Fs2qM80/edit?usp=shar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rsehub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hongkiat.com/blog/web-scraping-tool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val.cz/clanky/zaklady-jazyka-xpath/" TargetMode="External"/><Relationship Id="rId7" Type="http://schemas.openxmlformats.org/officeDocument/2006/relationships/hyperlink" Target="http://www.altova.com/training/xpath3/default.aspx?s=chap_2.html#idelem16777228x1106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altova.com/training/xpath3/default.aspx" TargetMode="External"/><Relationship Id="rId5" Type="http://schemas.openxmlformats.org/officeDocument/2006/relationships/hyperlink" Target="http://www.kosek.cz/xml/xslt/vyrazy.html" TargetMode="External"/><Relationship Id="rId4" Type="http://schemas.openxmlformats.org/officeDocument/2006/relationships/hyperlink" Target="http://www.kosek.cz/xml/xslt/xpath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Obsahov%C3%A1_anal%C3%BDza" TargetMode="External"/><Relationship Id="rId7" Type="http://schemas.openxmlformats.org/officeDocument/2006/relationships/hyperlink" Target="https://www.facebook.com/notes/facebook-data-science/books-that-have-stayed-with-us/10152511240328859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lotrproject.com/statistics/books/" TargetMode="External"/><Relationship Id="rId5" Type="http://schemas.openxmlformats.org/officeDocument/2006/relationships/hyperlink" Target="https://en.wikipedia.org/wiki/Record_linkage" TargetMode="External"/><Relationship Id="rId4" Type="http://schemas.openxmlformats.org/officeDocument/2006/relationships/hyperlink" Target="https://en.wikipedia.org/wiki/Sentiment_analysis?oldid=685688080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sporttestery-computery.heureka.cz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emo.geneea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voyant-tools.org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regexone.com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ltova.com/training/xpath3/default.aspx?s=chap_2.html#idelem16777228x1106" TargetMode="External"/><Relationship Id="rId3" Type="http://schemas.openxmlformats.org/officeDocument/2006/relationships/hyperlink" Target="https://www.interval.cz/clanky/zaklady-jazyka-xpath/" TargetMode="External"/><Relationship Id="rId7" Type="http://schemas.openxmlformats.org/officeDocument/2006/relationships/hyperlink" Target="http://www.altova.com/training/xpath3/default.asp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w3schools.com/xml/xpath_intro.asp" TargetMode="External"/><Relationship Id="rId5" Type="http://schemas.openxmlformats.org/officeDocument/2006/relationships/hyperlink" Target="http://www.kosek.cz/xml/xslt/vyrazy.html" TargetMode="External"/><Relationship Id="rId4" Type="http://schemas.openxmlformats.org/officeDocument/2006/relationships/hyperlink" Target="http://www.kosek.cz/xml/xslt/xpath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refine.org/downloa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4800" b="1"/>
              <a:t>ISKM55</a:t>
            </a:r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Xpaths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Základy XPATHu - Vyzkoušejme si</a:t>
            </a:r>
            <a:endParaRPr/>
          </a:p>
        </p:txBody>
      </p:sp>
      <p:sp>
        <p:nvSpPr>
          <p:cNvPr id="130" name="Google Shape;130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cs" sz="1100" u="sng">
                <a:solidFill>
                  <a:schemeClr val="hlink"/>
                </a:solidFill>
                <a:hlinkClick r:id="rId3"/>
              </a:rPr>
              <a:t>https://www.freeformatter.com/xpath-tester.html</a:t>
            </a:r>
            <a:endParaRPr/>
          </a:p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XPATH - XML Path Language</a:t>
            </a:r>
            <a:endParaRPr/>
          </a:p>
        </p:txBody>
      </p:sp>
      <p:sp>
        <p:nvSpPr>
          <p:cNvPr id="136" name="Google Shape;136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Nainstalujte si do Chrome XPATH Helper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https://chrome.google.com/webstore/detail/xpath-helper/hgimnogjllphhhkhlmebbmlgjoejdpjl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Ctrl + Shift + X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Jak rychle zjistit počet oficiálních fotbalových klubů na světě?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4"/>
              </a:rPr>
              <a:t>https://en.wikipedia.org/wiki/List_of_association_football_clubs</a:t>
            </a:r>
            <a:r>
              <a:rPr lang="cs"/>
              <a:t> -&gt; UEFA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“//tr/td[1]”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Zkusme si hledání lepší cesty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Příklady - Zjištění “světovosti” českých autorů</a:t>
            </a:r>
            <a:endParaRPr/>
          </a:p>
        </p:txBody>
      </p:sp>
      <p:sp>
        <p:nvSpPr>
          <p:cNvPr id="142" name="Google Shape;142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Gsheets (funkce Importxml)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Získejme seznam českých spisovatelů 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sz="1400" u="sng">
                <a:solidFill>
                  <a:schemeClr val="hlink"/>
                </a:solidFill>
                <a:hlinkClick r:id="rId3"/>
              </a:rPr>
              <a:t>https://cs.wikipedia.org/wiki/Seznam_%C4%8Desk%C3%BDch_spisovatel%C5%AF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Pozor na více odkazů v řádku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cs" sz="1400"/>
              <a:t>Zjistěme, kdo je nejpřekládanější český autor</a:t>
            </a:r>
            <a:endParaRPr sz="14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https://cs.wikipedia.org/wiki/V%C3%A1clav_Havel</a:t>
            </a:r>
            <a:r>
              <a:rPr lang="cs"/>
              <a:t> 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Nejvíce jazykových mutací na wiki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(pravděpodobně někteří budou pouze “loading” - omezení od Googlu)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 sz="1400"/>
              <a:t> </a:t>
            </a:r>
            <a:endParaRPr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100">
                <a:solidFill>
                  <a:schemeClr val="dk1"/>
                </a:solidFill>
              </a:rPr>
              <a:t>//a[@class='interlanguage-link-target']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100">
                <a:solidFill>
                  <a:schemeClr val="dk1"/>
                </a:solidFill>
              </a:rPr>
              <a:t>//div[@class='mw-parser-output']/ul/li/a[1]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100">
                <a:solidFill>
                  <a:schemeClr val="dk1"/>
                </a:solidFill>
              </a:rPr>
              <a:t>count(//nav[@id='p-lang']//li/a)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100">
                <a:solidFill>
                  <a:schemeClr val="dk1"/>
                </a:solidFill>
              </a:rPr>
              <a:t>04.10.23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100">
                <a:solidFill>
                  <a:schemeClr val="dk1"/>
                </a:solidFill>
              </a:rPr>
              <a:t>seznam xpath = //div[@class='mw-parser-output']/ul/li/a[1]/@href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100">
                <a:solidFill>
                  <a:schemeClr val="dk1"/>
                </a:solidFill>
              </a:rPr>
              <a:t>table = </a:t>
            </a:r>
            <a:r>
              <a:rPr lang="cs" sz="1100" u="sng">
                <a:solidFill>
                  <a:schemeClr val="hlink"/>
                </a:solidFill>
                <a:hlinkClick r:id="rId3"/>
              </a:rPr>
              <a:t>https://docs.google.com/spreadsheets/d/1aiK_5S615zBvw_WzKPu_mKrvVXZfIbfhvW68Fs2qM80/edit?usp=sharing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100">
                <a:solidFill>
                  <a:schemeClr val="dk1"/>
                </a:solidFill>
              </a:rPr>
              <a:t>a bit problematic count of translations = count(//body/div[1]//div//ul/li/a)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100">
                <a:solidFill>
                  <a:schemeClr val="dk1"/>
                </a:solidFill>
              </a:rPr>
              <a:t>//*[@id="p-lang-btn-label"]/span[2]</a:t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 čemu je to dobré?</a:t>
            </a:r>
            <a:endParaRPr/>
          </a:p>
        </p:txBody>
      </p:sp>
      <p:sp>
        <p:nvSpPr>
          <p:cNvPr id="154" name="Google Shape;154;p3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cs" sz="1800">
                <a:solidFill>
                  <a:schemeClr val="dk2"/>
                </a:solidFill>
              </a:rPr>
              <a:t>Získávání dat z webu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cs" sz="1800">
                <a:solidFill>
                  <a:schemeClr val="dk2"/>
                </a:solidFill>
              </a:rPr>
              <a:t>S pomocí</a:t>
            </a:r>
            <a:endParaRPr sz="1800">
              <a:solidFill>
                <a:schemeClr val="dk2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cs" sz="1800" u="sng">
                <a:solidFill>
                  <a:schemeClr val="hlink"/>
                </a:solidFill>
                <a:hlinkClick r:id="rId3"/>
              </a:rPr>
              <a:t>https://www.parsehub.com/</a:t>
            </a:r>
            <a:endParaRPr sz="1800">
              <a:solidFill>
                <a:schemeClr val="dk2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cs" sz="1800">
                <a:solidFill>
                  <a:schemeClr val="dk2"/>
                </a:solidFill>
              </a:rPr>
              <a:t>Import.io</a:t>
            </a:r>
            <a:endParaRPr sz="1800">
              <a:solidFill>
                <a:schemeClr val="dk2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cs" sz="1800">
                <a:solidFill>
                  <a:schemeClr val="dk2"/>
                </a:solidFill>
              </a:rPr>
              <a:t>aj. např. </a:t>
            </a:r>
            <a:r>
              <a:rPr lang="cs" sz="1800" u="sng">
                <a:solidFill>
                  <a:schemeClr val="hlink"/>
                </a:solidFill>
                <a:hlinkClick r:id="rId4"/>
              </a:rPr>
              <a:t>https://www.hongkiat.com/blog/web-scraping-tools</a:t>
            </a:r>
            <a:endParaRPr sz="1800">
              <a:solidFill>
                <a:schemeClr val="dk2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cs" sz="1800">
                <a:solidFill>
                  <a:schemeClr val="dk2"/>
                </a:solidFill>
              </a:rPr>
              <a:t>Automation tools (Zapier, Microsoft Flow)</a:t>
            </a:r>
            <a:endParaRPr sz="1800">
              <a:solidFill>
                <a:schemeClr val="dk2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cs" sz="1800">
                <a:solidFill>
                  <a:schemeClr val="dk2"/>
                </a:solidFill>
              </a:rPr>
              <a:t>Custom Script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na XPATHy?</a:t>
            </a:r>
            <a:endParaRPr/>
          </a:p>
        </p:txBody>
      </p:sp>
      <p:sp>
        <p:nvSpPr>
          <p:cNvPr id="160" name="Google Shape;160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Česky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https://www.interval.cz/clanky/zaklady-jazyka-xpath/</a:t>
            </a:r>
            <a:r>
              <a:rPr lang="cs"/>
              <a:t>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4"/>
              </a:rPr>
              <a:t>http://www.kosek.cz/xml/xslt/xpath.html</a:t>
            </a:r>
            <a:r>
              <a:rPr lang="cs"/>
              <a:t>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5"/>
              </a:rPr>
              <a:t>http://www.kosek.cz/xml/xslt/vyrazy.html</a:t>
            </a:r>
            <a:r>
              <a:rPr lang="cs"/>
              <a:t>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Anglicky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https://www.w3schools.com/xml/xpath_intro.asp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Super kurz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6"/>
              </a:rPr>
              <a:t>http://www.altova.com/training/xpath3/default.aspx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7"/>
              </a:rPr>
              <a:t>http://www.altova.com/training/xpath3/default.aspx?s=chap_2.html#idelem16777228x1106</a:t>
            </a:r>
            <a:r>
              <a:rPr lang="cs"/>
              <a:t>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Textová data - příklady užití</a:t>
            </a:r>
            <a:endParaRPr/>
          </a:p>
        </p:txBody>
      </p:sp>
      <p:sp>
        <p:nvSpPr>
          <p:cNvPr id="166" name="Google Shape;166;p3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cs" sz="1800" u="sng">
                <a:solidFill>
                  <a:schemeClr val="hlink"/>
                </a:solidFill>
                <a:hlinkClick r:id="rId3"/>
              </a:rPr>
              <a:t>Analýza obsahu</a:t>
            </a:r>
            <a:endParaRPr sz="1800">
              <a:solidFill>
                <a:schemeClr val="dk2"/>
              </a:solidFill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cs" sz="1800" u="sng">
                <a:solidFill>
                  <a:schemeClr val="hlink"/>
                </a:solidFill>
                <a:hlinkClick r:id="rId4"/>
              </a:rPr>
              <a:t>Analýza sentimentu</a:t>
            </a:r>
            <a:endParaRPr sz="1800">
              <a:solidFill>
                <a:schemeClr val="dk2"/>
              </a:solidFill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cs" sz="1800" u="sng">
                <a:solidFill>
                  <a:schemeClr val="hlink"/>
                </a:solidFill>
                <a:hlinkClick r:id="rId5"/>
              </a:rPr>
              <a:t>Record linkage</a:t>
            </a:r>
            <a:endParaRPr sz="1800">
              <a:solidFill>
                <a:schemeClr val="dk2"/>
              </a:solidFill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cs" sz="1800">
                <a:solidFill>
                  <a:schemeClr val="dk2"/>
                </a:solidFill>
              </a:rPr>
              <a:t>aj.</a:t>
            </a:r>
            <a:endParaRPr sz="1800">
              <a:solidFill>
                <a:schemeClr val="dk2"/>
              </a:solidFill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cs" sz="1800">
                <a:solidFill>
                  <a:schemeClr val="dk2"/>
                </a:solidFill>
              </a:rPr>
              <a:t>Zajímavé projekty</a:t>
            </a:r>
            <a:endParaRPr sz="1800">
              <a:solidFill>
                <a:schemeClr val="dk2"/>
              </a:solidFill>
            </a:endParaRPr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cs" sz="1800" u="sng">
                <a:solidFill>
                  <a:schemeClr val="hlink"/>
                </a:solidFill>
                <a:hlinkClick r:id="rId6"/>
              </a:rPr>
              <a:t>http://lotrproject.com/statistics/books/</a:t>
            </a:r>
            <a:endParaRPr sz="1800">
              <a:solidFill>
                <a:schemeClr val="dk2"/>
              </a:solidFill>
            </a:endParaRPr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cs" sz="1800" u="sng">
                <a:solidFill>
                  <a:schemeClr val="hlink"/>
                </a:solidFill>
                <a:hlinkClick r:id="rId7"/>
              </a:rPr>
              <a:t>https://www.facebook.com/notes/facebook-data-science/books-that-have-stayed-with-us/10152511240328859</a:t>
            </a:r>
            <a:endParaRPr sz="1800">
              <a:solidFill>
                <a:schemeClr val="dk2"/>
              </a:solidFill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Úkol - první část </a:t>
            </a:r>
            <a:endParaRPr/>
          </a:p>
        </p:txBody>
      </p:sp>
      <p:sp>
        <p:nvSpPr>
          <p:cNvPr id="172" name="Google Shape;172;p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V Google sheets pomocí Xpath vytvořte dynamický seznam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cs"/>
              <a:t>Top 48 fitness veci z </a:t>
            </a:r>
            <a:r>
              <a:rPr lang="cs" u="sng">
                <a:solidFill>
                  <a:schemeClr val="hlink"/>
                </a:solidFill>
                <a:hlinkClick r:id="rId3"/>
              </a:rPr>
              <a:t>heureky</a:t>
            </a:r>
            <a:endParaRPr/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cs"/>
              <a:t>Název</a:t>
            </a:r>
            <a:endParaRPr/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cs"/>
              <a:t>Cenové rozpětí</a:t>
            </a:r>
            <a:endParaRPr/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cs"/>
              <a:t>Hodnocení 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Pozor na reklamy a TOP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V úkolu nasdílejte i tabulku</a:t>
            </a:r>
            <a:endParaRPr sz="24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173" name="Google Shape;173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97750" y="2180950"/>
            <a:ext cx="3307500" cy="267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Úkol - druhá část</a:t>
            </a:r>
            <a:endParaRPr/>
          </a:p>
        </p:txBody>
      </p:sp>
      <p:sp>
        <p:nvSpPr>
          <p:cNvPr id="179" name="Google Shape;179;p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Vyzkoušejte si jeden z nástrojů: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https://demo.geneea.com/</a:t>
            </a:r>
            <a:endParaRPr/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cs"/>
              <a:t>Nalezněte </a:t>
            </a:r>
            <a:r>
              <a:rPr lang="cs" b="1"/>
              <a:t>delší článek</a:t>
            </a:r>
            <a:r>
              <a:rPr lang="cs"/>
              <a:t> a vložte jej do toolu</a:t>
            </a:r>
            <a:endParaRPr/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cs"/>
              <a:t>Myslíte, že byste tool někdy reálně využili?</a:t>
            </a:r>
            <a:endParaRPr/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cs"/>
              <a:t>Napište něco, co vás zaujalo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cs" u="sng">
                <a:solidFill>
                  <a:schemeClr val="hlink"/>
                </a:solidFill>
                <a:hlinkClick r:id="rId4"/>
              </a:rPr>
              <a:t>http://voyant-tools.org/</a:t>
            </a:r>
            <a:endParaRPr/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cs"/>
              <a:t>Nahrajte do toolu </a:t>
            </a:r>
            <a:r>
              <a:rPr lang="cs" b="1"/>
              <a:t>delší dokument</a:t>
            </a:r>
            <a:r>
              <a:rPr lang="cs"/>
              <a:t> (5 stránek +)</a:t>
            </a:r>
            <a:endParaRPr/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cs"/>
              <a:t>Myslíte, že byste tool někdy reálně využili?</a:t>
            </a:r>
            <a:endParaRPr/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cs"/>
              <a:t>Napište něco, co vás zaujalo</a:t>
            </a:r>
            <a:endParaRPr/>
          </a:p>
          <a:p>
            <a:pPr marL="91440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Úkol - třetí část (doporucuji)</a:t>
            </a:r>
            <a:endParaRPr/>
          </a:p>
        </p:txBody>
      </p:sp>
      <p:sp>
        <p:nvSpPr>
          <p:cNvPr id="185" name="Google Shape;185;p38"/>
          <p:cNvSpPr txBox="1">
            <a:spLocks noGrp="1"/>
          </p:cNvSpPr>
          <p:nvPr>
            <p:ph type="body" idx="1"/>
          </p:nvPr>
        </p:nvSpPr>
        <p:spPr>
          <a:xfrm>
            <a:off x="457200" y="11239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Projděte si </a:t>
            </a:r>
            <a:r>
              <a:rPr lang="cs" sz="2400" u="sng">
                <a:solidFill>
                  <a:schemeClr val="hlink"/>
                </a:solidFill>
                <a:hlinkClick r:id="rId3"/>
              </a:rPr>
              <a:t>https://regexone.com/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Bude potreba k nasledujici hodine s Pavlem</a:t>
            </a:r>
            <a:endParaRPr sz="2400"/>
          </a:p>
          <a:p>
            <a:pPr marL="45720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cs" sz="2400"/>
              <a:t> </a:t>
            </a:r>
            <a:endParaRPr sz="2400"/>
          </a:p>
          <a:p>
            <a:pPr marL="91440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Ukoly - feedback</a:t>
            </a:r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 zasade bez problemu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9"/>
          <p:cNvSpPr txBox="1">
            <a:spLocks noGrp="1"/>
          </p:cNvSpPr>
          <p:nvPr>
            <p:ph type="title"/>
          </p:nvPr>
        </p:nvSpPr>
        <p:spPr>
          <a:xfrm>
            <a:off x="311700" y="378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Zdroje - Xpaths</a:t>
            </a:r>
            <a:endParaRPr/>
          </a:p>
        </p:txBody>
      </p:sp>
      <p:sp>
        <p:nvSpPr>
          <p:cNvPr id="191" name="Google Shape;191;p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Česky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https://www.interval.cz/clanky/zaklady-jazyka-xpath/</a:t>
            </a:r>
            <a:r>
              <a:rPr lang="cs"/>
              <a:t>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4"/>
              </a:rPr>
              <a:t>http://www.kosek.cz/xml/xslt/xpath.html</a:t>
            </a:r>
            <a:r>
              <a:rPr lang="cs"/>
              <a:t>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5"/>
              </a:rPr>
              <a:t>http://www.kosek.cz/xml/xslt/vyrazy.html</a:t>
            </a:r>
            <a:r>
              <a:rPr lang="cs"/>
              <a:t>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Anglicky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sz="1100" u="sng">
                <a:solidFill>
                  <a:schemeClr val="hlink"/>
                </a:solidFill>
                <a:hlinkClick r:id="rId6"/>
              </a:rPr>
              <a:t>https://www.w3schools.com/xml/xpath_intro.asp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Super kurz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7"/>
              </a:rPr>
              <a:t>http://www.altova.com/training/xpath3/default.aspx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8"/>
              </a:rPr>
              <a:t>http://www.altova.com/training/xpath3/default.aspx?s=chap_2.html#idelem16777228x1106</a:t>
            </a:r>
            <a:r>
              <a:rPr lang="cs"/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Příště</a:t>
            </a:r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Stahnete si </a:t>
            </a:r>
            <a:r>
              <a:rPr lang="cs" u="sng">
                <a:solidFill>
                  <a:schemeClr val="hlink"/>
                </a:solidFill>
                <a:hlinkClick r:id="rId3"/>
              </a:rPr>
              <a:t>Open refine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Plán hodiny</a:t>
            </a:r>
            <a:endParaRPr/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cs"/>
              <a:t>Xpaths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Pauza v podobě zajímavých projektů pracujících s textem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(Regulární výrazy? - No, zatim jsme to nikdy nestihli :D)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Xpaths</a:t>
            </a:r>
            <a:endParaRPr/>
          </a:p>
        </p:txBody>
      </p:sp>
      <p:sp>
        <p:nvSpPr>
          <p:cNvPr id="97" name="Google Shape;97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 minulé hodiny - Struktura XML</a:t>
            </a:r>
            <a:endParaRPr/>
          </a:p>
        </p:txBody>
      </p:sp>
      <p:sp>
        <p:nvSpPr>
          <p:cNvPr id="103" name="Google Shape;103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Strukturou je strom elementů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Vždy musí obsahovat root element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Musí být řádně vnořeny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Elementy mezi sebou mají “vztahy”: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Parent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Child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Sibling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Elementy mohou obsahovat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Obsah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Atributy</a:t>
            </a:r>
            <a:endParaRPr/>
          </a:p>
        </p:txBody>
      </p:sp>
      <p:pic>
        <p:nvPicPr>
          <p:cNvPr id="104" name="Google Shape;10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6975" y="1087400"/>
            <a:ext cx="3695700" cy="169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30288" y="3092488"/>
            <a:ext cx="2886075" cy="147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XPATH - XML Path Language</a:t>
            </a:r>
            <a:endParaRPr/>
          </a:p>
        </p:txBody>
      </p:sp>
      <p:sp>
        <p:nvSpPr>
          <p:cNvPr id="111" name="Google Shape;111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XPATH nám popíše cestu k elementu v dokumentu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Jakým způsobem bychom se dostali k  node obsahujici Liam Neelsona</a:t>
            </a:r>
            <a:endParaRPr/>
          </a:p>
        </p:txBody>
      </p:sp>
      <p:pic>
        <p:nvPicPr>
          <p:cNvPr id="112" name="Google Shape;11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625" y="2041475"/>
            <a:ext cx="8286750" cy="240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Základy XPATHu - selektory</a:t>
            </a:r>
            <a:endParaRPr/>
          </a:p>
        </p:txBody>
      </p:sp>
      <p:sp>
        <p:nvSpPr>
          <p:cNvPr id="118" name="Google Shape;118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Absolutní cesta (/) - </a:t>
            </a:r>
            <a:r>
              <a:rPr lang="cs" sz="1400"/>
              <a:t>použijete minimálně</a:t>
            </a:r>
            <a:endParaRPr sz="14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např. chceme všechny tituly, které prodáváme - </a:t>
            </a:r>
            <a:r>
              <a:rPr lang="cs" b="1"/>
              <a:t>/</a:t>
            </a:r>
            <a:r>
              <a:rPr lang="cs"/>
              <a:t>bookstore</a:t>
            </a:r>
            <a:r>
              <a:rPr lang="cs" b="1"/>
              <a:t>/</a:t>
            </a:r>
            <a:r>
              <a:rPr lang="cs"/>
              <a:t>book</a:t>
            </a:r>
            <a:r>
              <a:rPr lang="cs" b="1"/>
              <a:t>/</a:t>
            </a:r>
            <a:r>
              <a:rPr lang="cs"/>
              <a:t>title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Relativní cesta (//) </a:t>
            </a:r>
            <a:r>
              <a:rPr lang="cs" sz="1400"/>
              <a:t>- daleko častější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b="1"/>
              <a:t>//</a:t>
            </a:r>
            <a:r>
              <a:rPr lang="cs"/>
              <a:t>title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b="1"/>
              <a:t>//</a:t>
            </a:r>
            <a:r>
              <a:rPr lang="cs"/>
              <a:t>book/title - dvojí relativní cesta - není problém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Číslo elementu([x])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Např. Harry Potter - </a:t>
            </a:r>
            <a:r>
              <a:rPr lang="cs" b="1"/>
              <a:t>//</a:t>
            </a:r>
            <a:r>
              <a:rPr lang="cs"/>
              <a:t>title[2]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Vlastnost elementu (@)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Jaké prodáváme kategorie? - </a:t>
            </a:r>
            <a:r>
              <a:rPr lang="cs" b="1"/>
              <a:t>//</a:t>
            </a:r>
            <a:r>
              <a:rPr lang="cs"/>
              <a:t>book</a:t>
            </a:r>
            <a:r>
              <a:rPr lang="cs" b="1"/>
              <a:t>/</a:t>
            </a:r>
            <a:r>
              <a:rPr lang="cs"/>
              <a:t>@category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Jen elementy s určitou vlastností([@x=y])  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Co mohu koupit dětem? - //book[@category=”children”]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Základy XPATHu - funkce</a:t>
            </a:r>
            <a:endParaRPr/>
          </a:p>
        </p:txBody>
      </p:sp>
      <p:sp>
        <p:nvSpPr>
          <p:cNvPr id="124" name="Google Shape;124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Text v elementu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//a/text()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Počet elementů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count(//div[@class=nadpis’])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aj.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943</Words>
  <Application>Microsoft Office PowerPoint</Application>
  <PresentationFormat>Předvádění na obrazovce (16:9)</PresentationFormat>
  <Paragraphs>134</Paragraphs>
  <Slides>20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Courier New</vt:lpstr>
      <vt:lpstr>Simple Light</vt:lpstr>
      <vt:lpstr>Simple Light</vt:lpstr>
      <vt:lpstr>ISKM55</vt:lpstr>
      <vt:lpstr>Ukoly - feedback</vt:lpstr>
      <vt:lpstr>Příště</vt:lpstr>
      <vt:lpstr>Plán hodiny</vt:lpstr>
      <vt:lpstr>Xpaths</vt:lpstr>
      <vt:lpstr>Z minulé hodiny - Struktura XML</vt:lpstr>
      <vt:lpstr>XPATH - XML Path Language</vt:lpstr>
      <vt:lpstr>Základy XPATHu - selektory</vt:lpstr>
      <vt:lpstr>Základy XPATHu - funkce</vt:lpstr>
      <vt:lpstr>Základy XPATHu - Vyzkoušejme si</vt:lpstr>
      <vt:lpstr>XPATH - XML Path Language</vt:lpstr>
      <vt:lpstr>Příklady - Zjištění “světovosti” českých autorů</vt:lpstr>
      <vt:lpstr>Prezentace aplikace PowerPoint</vt:lpstr>
      <vt:lpstr>K čemu je to dobré?</vt:lpstr>
      <vt:lpstr>Jak na XPATHy?</vt:lpstr>
      <vt:lpstr>Textová data - příklady užití</vt:lpstr>
      <vt:lpstr>Úkol - první část </vt:lpstr>
      <vt:lpstr>Úkol - druhá část</vt:lpstr>
      <vt:lpstr>Úkol - třetí část (doporucuji)</vt:lpstr>
      <vt:lpstr>Zdroje - Xpaths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ISKM55</dc:title>
  <dc:creator>Datova Zurnalistika</dc:creator>
  <cp:lastModifiedBy>Datova Zurnalistika</cp:lastModifiedBy>
  <cp:revision>1</cp:revision>
  <dcterms:modified xsi:type="dcterms:W3CDTF">2023-12-15T13:22:55Z</dcterms:modified>
</cp:coreProperties>
</file>