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5" r:id="rId4"/>
    <p:sldMasterId id="2147483666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9711740-4070-4130-8D19-8722DB509DC7}">
  <a:tblStyle styleId="{B9711740-4070-4130-8D19-8722DB509D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A21DE12B-249D-4E79-81C1-4B47177EACF3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44" Type="http://schemas.openxmlformats.org/officeDocument/2006/relationships/slide" Target="slides/slide38.xml"/><Relationship Id="rId21" Type="http://schemas.openxmlformats.org/officeDocument/2006/relationships/slide" Target="slides/slide15.xml"/><Relationship Id="rId43" Type="http://schemas.openxmlformats.org/officeDocument/2006/relationships/slide" Target="slides/slide37.xml"/><Relationship Id="rId24" Type="http://schemas.openxmlformats.org/officeDocument/2006/relationships/slide" Target="slides/slide18.xml"/><Relationship Id="rId46" Type="http://schemas.openxmlformats.org/officeDocument/2006/relationships/slide" Target="slides/slide40.xml"/><Relationship Id="rId23" Type="http://schemas.openxmlformats.org/officeDocument/2006/relationships/slide" Target="slides/slide17.xml"/><Relationship Id="rId45" Type="http://schemas.openxmlformats.org/officeDocument/2006/relationships/slide" Target="slides/slide39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population.io/" TargetMode="Externa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8d780988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8d780988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Probereme textové formáty, ale předtím si stáhněme nějaký textový editor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e28b0bde5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e28b0bde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1d4369d2a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61d4369d2a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e28b0bde5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e28b0bde5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e28b0bde5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e28b0bde5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28b0bde5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28b0bde5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Lets create csv file v sublime a mrkneme v Excelu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1d4369d2a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61d4369d2a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e28b0bde5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e28b0bde5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d4369d2a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61d4369d2a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Prolog - 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lang="cs" sz="1200">
                <a:solidFill>
                  <a:srgbClr val="A52A2A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?xml</a:t>
            </a:r>
            <a:r>
              <a:rPr lang="cs" sz="120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version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="1.0"</a:t>
            </a:r>
            <a:r>
              <a:rPr lang="cs" sz="120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encoding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="UTF-8"</a:t>
            </a:r>
            <a:r>
              <a:rPr lang="cs" sz="120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?</a:t>
            </a:r>
            <a:r>
              <a:rPr lang="cs" sz="1200">
                <a:solidFill>
                  <a:srgbClr val="0000CD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e28b0bde5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e28b0bde5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Nezapomen stahout a otevrit v excelu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1d4369d2a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1d4369d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61d4369d2a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61d4369d2a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61d4369d2a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61d4369d2a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e28b0bde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e28b0bde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cs" sz="1400" u="sng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http://population.io/</a:t>
            </a:r>
            <a:r>
              <a:rPr lang="cs" sz="1400">
                <a:solidFill>
                  <a:schemeClr val="dk2"/>
                </a:solidFill>
              </a:rPr>
              <a:t>  ma pekne json api</a:t>
            </a:r>
            <a:endParaRPr sz="1400">
              <a:solidFill>
                <a:schemeClr val="dk2"/>
              </a:solidFill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</a:pPr>
            <a:r>
              <a:rPr lang="cs" sz="1400">
                <a:solidFill>
                  <a:schemeClr val="dk2"/>
                </a:solidFill>
              </a:rPr>
              <a:t>zkusime si stahnout a otevrit v excelu - https://trello.com/b/ba0z3xFT/v%C3%BDlety.json</a:t>
            </a:r>
            <a:endParaRPr sz="1400">
              <a:solidFill>
                <a:schemeClr val="dk2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e28b0bde5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e28b0bde5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61d4369d2a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61d4369d2a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61d4369d2a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61d4369d2a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e330a55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e330a55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Nějaké dotazy k formátům? Přechod od formátů k problematice internetu, serverů a apicek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e28b0bde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e28b0bde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e28b0bde5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e28b0bde5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8d780988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28d780988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>
                <a:solidFill>
                  <a:schemeClr val="dk1"/>
                </a:solidFill>
              </a:rPr>
              <a:t>rozdil mezi api a feed aneb </a:t>
            </a:r>
            <a:r>
              <a:rPr lang="cs" sz="1200">
                <a:solidFill>
                  <a:srgbClr val="333333"/>
                </a:solidFill>
                <a:latin typeface="Georgia"/>
                <a:ea typeface="Georgia"/>
                <a:cs typeface="Georgia"/>
                <a:sym typeface="Georgia"/>
              </a:rPr>
              <a:t>A product feed will give you read access to product data (price, thumbs...) while an API will let you do CRUD operations (create, read, update, delete).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1d4369d2a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1d4369d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e28b0bde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e28b0bde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rozdil mezi api a feed aneb </a:t>
            </a:r>
            <a:r>
              <a:rPr lang="cs" sz="1200">
                <a:solidFill>
                  <a:srgbClr val="333333"/>
                </a:solidFill>
                <a:latin typeface="Georgia"/>
                <a:ea typeface="Georgia"/>
                <a:cs typeface="Georgia"/>
                <a:sym typeface="Georgia"/>
              </a:rPr>
              <a:t>A product feed will give you read access to product data (price, thumbs...) while an API will let you do CRUD operations (create, read, update, delete).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e28b0bde5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e28b0bde5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1760b61a8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1760b61a8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lide vetsinou nemaji twitter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takze asi radeji fb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8d780988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8d780988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e28b0bde5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e28b0bde5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zkusit upravit zaridit</a:t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61d4369d2a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61d4369d2a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e66c1c5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e66c1c5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e28b0bde5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e28b0bde5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csv - zkuste si csv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xml - osahat si strukturu xml</a:t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61d4369d2a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61d4369d2a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csv - zkuste si csv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xml - osahat si strukturu xml</a:t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e28b0bde5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e28b0bde5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json - osahat, vyzkouoset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038576f48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f038576f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a0b7cd030b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a0b7cd030b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572c982779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572c98277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0b7cd030b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0b7cd030b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330e30c8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330e30c8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Jsem zde proto, abyste se mohly ptát a abych pomohl řešit problémy. Jinak se dá všechno naučit online.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Pokud jedu pomalu/rychle → shout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842f7838ef_0_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842f7838e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42f7838ef_0_3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842f7838ef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5" name="Google Shape;55;p14"/>
          <p:cNvSpPr txBox="1"/>
          <p:nvPr>
            <p:ph idx="1" type="subTitle"/>
          </p:nvPr>
        </p:nvSpPr>
        <p:spPr>
          <a:xfrm>
            <a:off x="685800" y="2840054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sublimetext.com/" TargetMode="External"/><Relationship Id="rId4" Type="http://schemas.openxmlformats.org/officeDocument/2006/relationships/hyperlink" Target="https://packagecontrol.io/installation" TargetMode="External"/><Relationship Id="rId5" Type="http://schemas.openxmlformats.org/officeDocument/2006/relationships/hyperlink" Target="https://notepad-plus-plus.org/" TargetMode="External"/><Relationship Id="rId6" Type="http://schemas.openxmlformats.org/officeDocument/2006/relationships/hyperlink" Target="https://code.visualstudio.com/" TargetMode="External"/><Relationship Id="rId7" Type="http://schemas.openxmlformats.org/officeDocument/2006/relationships/image" Target="../media/image6.png"/><Relationship Id="rId8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hancarter.github.io/mr-data-converter/" TargetMode="External"/><Relationship Id="rId4" Type="http://schemas.openxmlformats.org/officeDocument/2006/relationships/hyperlink" Target="http://codebeautify.org/xmlviewer/" TargetMode="External"/><Relationship Id="rId5" Type="http://schemas.openxmlformats.org/officeDocument/2006/relationships/hyperlink" Target="https://jsonformatter.org/" TargetMode="External"/><Relationship Id="rId6" Type="http://schemas.openxmlformats.org/officeDocument/2006/relationships/hyperlink" Target="http://codebeautify.org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en.wikipedia.org/wiki/Comma-separated_values" TargetMode="External"/><Relationship Id="rId4" Type="http://schemas.openxmlformats.org/officeDocument/2006/relationships/hyperlink" Target="https://tools.wmflabs.org/pageviews/?project=en.wikipedia.org&amp;platform=all-access&amp;agent=user&amp;start=2017-09-01&amp;end=2018-06-29&amp;pages=Milo%C5%A1_Zeman%7CJi%C5%99%C3%AD_Draho%C5%A1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en.wikipedia.org/wiki/XML" TargetMode="External"/><Relationship Id="rId4" Type="http://schemas.openxmlformats.org/officeDocument/2006/relationships/hyperlink" Target="https://www.w3schools.com/xml/default.asp" TargetMode="External"/><Relationship Id="rId5" Type="http://schemas.openxmlformats.org/officeDocument/2006/relationships/hyperlink" Target="https://www.w3schools.com/xml/xml_elements.asp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sluzby.heureka.cz/napoveda/xml-feed/" TargetMode="External"/><Relationship Id="rId4" Type="http://schemas.openxmlformats.org/officeDocument/2006/relationships/hyperlink" Target="https://is.muni.cz/auth/rozvrh/rozvrh_zobrazeni" TargetMode="External"/><Relationship Id="rId5" Type="http://schemas.openxmlformats.org/officeDocument/2006/relationships/hyperlink" Target="http://www.ceskenoviny.cz/rs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en.wikipedia.org/wiki/JSON" TargetMode="External"/><Relationship Id="rId4" Type="http://schemas.openxmlformats.org/officeDocument/2006/relationships/hyperlink" Target="http://www.utilities-online.info/xmltojson/#.VhFYyN94vmE" TargetMode="External"/><Relationship Id="rId5" Type="http://schemas.openxmlformats.org/officeDocument/2006/relationships/hyperlink" Target="https://chrome.google.com/webstore/detail/jsonview/chklaanhfefbnpoihckbnefhakgolnmc" TargetMode="External"/><Relationship Id="rId6" Type="http://schemas.openxmlformats.org/officeDocument/2006/relationships/hyperlink" Target="http://population.io/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www.w3schools.com/js/js_json_xml.asp" TargetMode="External"/><Relationship Id="rId4" Type="http://schemas.openxmlformats.org/officeDocument/2006/relationships/image" Target="../media/image4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8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://www.preklady-mrazova.cz/" TargetMode="Externa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heureka.cz/direct/xml-export/shops/heureka-sekce.xml" TargetMode="External"/><Relationship Id="rId4" Type="http://schemas.openxmlformats.org/officeDocument/2006/relationships/hyperlink" Target="http://www.ceskenoviny.cz/rss/" TargetMode="External"/><Relationship Id="rId5" Type="http://schemas.openxmlformats.org/officeDocument/2006/relationships/hyperlink" Target="http://www.envyeshop.com/sitemap.xml" TargetMode="Externa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s://cs.wikipedia.org/wiki/Representational_State_Transfer" TargetMode="Externa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hyperlink" Target="https://www.getpostman.com/" TargetMode="Externa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docs.tronalddump.io/#introduction" TargetMode="Externa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hyperlink" Target="https://www.w3schools.com/xml/default.asp" TargetMode="External"/><Relationship Id="rId4" Type="http://schemas.openxmlformats.org/officeDocument/2006/relationships/hyperlink" Target="https://www.w3schools.com/js/js_json_intro.asp" TargetMode="External"/><Relationship Id="rId5" Type="http://schemas.openxmlformats.org/officeDocument/2006/relationships/hyperlink" Target="https://www.youtube.com/watch?v=SVkR1ZkNusI" TargetMode="External"/><Relationship Id="rId6" Type="http://schemas.openxmlformats.org/officeDocument/2006/relationships/hyperlink" Target="https://www.youtube.com/watch?v=7YcW25PHnAA" TargetMode="External"/><Relationship Id="rId7" Type="http://schemas.openxmlformats.org/officeDocument/2006/relationships/hyperlink" Target="http://www.jakpsatweb.cz/zaklady-html.html" TargetMode="Externa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Relationship Id="rId3" Type="http://schemas.openxmlformats.org/officeDocument/2006/relationships/hyperlink" Target="https://napoveda.seznam.cz/cz/mapy/vyhledavani/pokrocile-vyhledavani-gps-souradnice/" TargetMode="External"/><Relationship Id="rId4" Type="http://schemas.openxmlformats.org/officeDocument/2006/relationships/hyperlink" Target="https://en.wikipedia.org/wiki/GPS_Exchange_Format" TargetMode="External"/><Relationship Id="rId5" Type="http://schemas.openxmlformats.org/officeDocument/2006/relationships/hyperlink" Target="http://wiki.openstreetmap.org/wiki/GPX" TargetMode="External"/><Relationship Id="rId6" Type="http://schemas.openxmlformats.org/officeDocument/2006/relationships/hyperlink" Target="http://www.gpsvisualizer.com/" TargetMode="Externa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hyperlink" Target="https://mapa.idsjmk.cz/" TargetMode="External"/><Relationship Id="rId4" Type="http://schemas.openxmlformats.org/officeDocument/2006/relationships/hyperlink" Target="https://medium.com/@vicbergquist/18-fun-apis-for-your-next-project-8008841c7be9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9RAXgb5Qw5RDS9kFNezYTPvN7yeFulDGUlChYNiBgzg/edit?usp=sharing" TargetMode="Externa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teams.microsoft.com/l/channel/19%3a9c218f4056554548bdd634968886d60a%40thread.tacv2/General?groupId=4d5a8024-b8fe-4a65-8092-2df1f105e324&amp;tenantId=11904f23-f0db-4cdc-96f7-390bd55fcee8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openrefine.org/" TargetMode="External"/><Relationship Id="rId4" Type="http://schemas.openxmlformats.org/officeDocument/2006/relationships/hyperlink" Target="https://docs.microsoft.com/en-us/power-bi/fundamentals/desktop-what-is-desktop#next-steps" TargetMode="External"/><Relationship Id="rId5" Type="http://schemas.openxmlformats.org/officeDocument/2006/relationships/hyperlink" Target="https://docs.microsoft.com/en-us/power-bi/fundamentals/desktop-what-is-desktop#next-step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is.muni.cz/auth/predmet/phil/jaro2024/ISKM62" TargetMode="External"/><Relationship Id="rId4" Type="http://schemas.openxmlformats.org/officeDocument/2006/relationships/hyperlink" Target="https://docs.getdbt.com/docs/introduction" TargetMode="External"/><Relationship Id="rId5" Type="http://schemas.openxmlformats.org/officeDocument/2006/relationships/hyperlink" Target="https://streamlit.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4800"/>
              <a:t>ISKM55</a:t>
            </a:r>
            <a:endParaRPr/>
          </a:p>
        </p:txBody>
      </p:sp>
      <p:sp>
        <p:nvSpPr>
          <p:cNvPr id="73" name="Google Shape;73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Základní pojmy + Datové formáty + API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9"/>
          <p:cNvSpPr txBox="1"/>
          <p:nvPr>
            <p:ph type="ctrTitle"/>
          </p:nvPr>
        </p:nvSpPr>
        <p:spPr>
          <a:xfrm>
            <a:off x="311700" y="1257600"/>
            <a:ext cx="8520600" cy="262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Datové - textové formáty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Textové editory</a:t>
            </a:r>
            <a:endParaRPr/>
          </a:p>
        </p:txBody>
      </p:sp>
      <p:sp>
        <p:nvSpPr>
          <p:cNvPr id="137" name="Google Shape;137;p30"/>
          <p:cNvSpPr txBox="1"/>
          <p:nvPr>
            <p:ph idx="1" type="body"/>
          </p:nvPr>
        </p:nvSpPr>
        <p:spPr>
          <a:xfrm>
            <a:off x="28205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Váš oblíbený textový editor: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http://www.sublimetext.com/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Doinstalujte si správce balíčků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 u="sng">
                <a:solidFill>
                  <a:schemeClr val="hlink"/>
                </a:solidFill>
                <a:hlinkClick r:id="rId4"/>
              </a:rPr>
              <a:t>https://packagecontrol.io/installation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Preferences -&gt; package control</a:t>
            </a:r>
            <a:endParaRPr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(JSON, indentXML, Emmet</a:t>
            </a:r>
            <a:r>
              <a:rPr lang="cs"/>
              <a:t>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Je rychlejší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</a:pPr>
            <a:r>
              <a:rPr lang="cs" u="sng">
                <a:solidFill>
                  <a:schemeClr val="hlink"/>
                </a:solidFill>
                <a:hlinkClick r:id="rId5"/>
              </a:rPr>
              <a:t>https://notepad-plus-plus.org/</a:t>
            </a:r>
            <a:endParaRPr u="sng">
              <a:solidFill>
                <a:schemeClr val="hlink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Je taky editor</a:t>
            </a:r>
            <a:endParaRPr u="sng">
              <a:solidFill>
                <a:schemeClr val="hlink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		</a:t>
            </a:r>
            <a:r>
              <a:rPr lang="cs" sz="1400" u="sng">
                <a:solidFill>
                  <a:schemeClr val="hlink"/>
                </a:solidFill>
                <a:hlinkClick r:id="rId6"/>
              </a:rPr>
              <a:t>https://code.visualstudio.com/</a:t>
            </a:r>
            <a:r>
              <a:rPr lang="cs" sz="1400"/>
              <a:t>      or https://www.jetbrains.com/pycharm/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Google Shape;138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55250" y="1536625"/>
            <a:ext cx="385925" cy="38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58443" y="2980550"/>
            <a:ext cx="793532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je to vlastně textový soubor</a:t>
            </a:r>
            <a:endParaRPr/>
          </a:p>
        </p:txBody>
      </p:sp>
      <p:sp>
        <p:nvSpPr>
          <p:cNvPr id="145" name="Google Shape;145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Textový soubor je počítačový soubor složený výhradně ze znaků. Kromě tisknutelných znaků a mezer mohou textové soubory obsahovat omezenou sadu řídicích znaků, zpravidla pouze znaky konce řádků a tabulátory.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žádné byty, obrázky atp.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 pohledu dat se nejčastěji setkáme textovými soubory ve formátech s CSV, XML, JSON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Datové-Textové formáty - převody</a:t>
            </a:r>
            <a:endParaRPr/>
          </a:p>
        </p:txBody>
      </p:sp>
      <p:sp>
        <p:nvSpPr>
          <p:cNvPr id="151" name="Google Shape;151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CSV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http://shancarter.github.io/mr-data-converter/</a:t>
            </a:r>
            <a:r>
              <a:rPr lang="cs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XML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4"/>
              </a:rPr>
              <a:t>https://jsonformatter.org/xml-formatter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JSON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sz="1100" u="sng">
                <a:solidFill>
                  <a:schemeClr val="hlink"/>
                </a:solidFill>
                <a:hlinkClick r:id="rId5"/>
              </a:rPr>
              <a:t>Best JSON Formatter and JSON Validator: Online JSON Formatter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Převody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6"/>
              </a:rPr>
              <a:t>http://codebeautify.org/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Textové formáty - CSV</a:t>
            </a:r>
            <a:endParaRPr/>
          </a:p>
        </p:txBody>
      </p:sp>
      <p:sp>
        <p:nvSpPr>
          <p:cNvPr id="157" name="Google Shape;15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Comma separated values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https://en.wikipedia.org/wiki/Comma-separated_values</a:t>
            </a:r>
            <a:r>
              <a:rPr lang="cs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1 řádek odpovídá jednomu záznamu (record)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Každý záznam se skládá z 1 a více polí (“sloupců” oddělených čárkou)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cs" sz="1800"/>
              <a:t>Header (nadpis) udává název sloupce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Ukázka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4"/>
              </a:rPr>
              <a:t>Volby</a:t>
            </a:r>
            <a:r>
              <a:rPr lang="cs"/>
              <a:t>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Stáhnout data jako csv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Vytvořme si jednoduché CSV osob na hodině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Textové formáty - CSV - Zrady</a:t>
            </a:r>
            <a:endParaRPr/>
          </a:p>
        </p:txBody>
      </p:sp>
      <p:sp>
        <p:nvSpPr>
          <p:cNvPr id="163" name="Google Shape;163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Různá kódování souborů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Aktuální </a:t>
            </a:r>
            <a:r>
              <a:rPr b="1" lang="cs"/>
              <a:t>utf-8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Archaické </a:t>
            </a:r>
            <a:r>
              <a:rPr b="1" lang="cs"/>
              <a:t>windows-1250</a:t>
            </a:r>
            <a:r>
              <a:rPr lang="cs"/>
              <a:t>, </a:t>
            </a:r>
            <a:r>
              <a:rPr b="1" lang="cs"/>
              <a:t>iso-8859-2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SublimeText Editor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Save with encoding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Reopen with encoding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MS Excel všechno kazí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Používejte </a:t>
            </a:r>
            <a:r>
              <a:rPr b="1" lang="cs"/>
              <a:t>Excel -&gt; Data -&gt; Z textu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Načítání desetinné čárky / tečky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Čeština používá desetinnou čárku, angličtina tečku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OpenOffice - při načítání u sloupce vyberu </a:t>
            </a:r>
            <a:r>
              <a:rPr b="1" lang="cs"/>
              <a:t>US English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cs"/>
              <a:t>Jaké jsou dle vás výhody a nevýhody CSV?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Textové formáty - XML</a:t>
            </a:r>
            <a:endParaRPr/>
          </a:p>
        </p:txBody>
      </p:sp>
      <p:sp>
        <p:nvSpPr>
          <p:cNvPr id="174" name="Google Shape;174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Značkovací jazyk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https://en.wikipedia.org/wiki/XML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Krátký </a:t>
            </a:r>
            <a:r>
              <a:rPr lang="cs" u="sng">
                <a:solidFill>
                  <a:schemeClr val="hlink"/>
                </a:solidFill>
                <a:hlinkClick r:id="rId4"/>
              </a:rPr>
              <a:t>tutorial</a:t>
            </a:r>
            <a:r>
              <a:rPr lang="cs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HTML - podmožina XML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Skládá se z </a:t>
            </a:r>
            <a:r>
              <a:rPr lang="cs" u="sng">
                <a:solidFill>
                  <a:schemeClr val="hlink"/>
                </a:solidFill>
                <a:hlinkClick r:id="rId5"/>
              </a:rPr>
              <a:t>elementů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Tagy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&lt;img&gt;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Párové tagy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&lt;body&gt;&lt;/body&gt;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Parametry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&lt;img src=”obrazek.jpg”&gt;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Struktura XML</a:t>
            </a:r>
            <a:endParaRPr/>
          </a:p>
        </p:txBody>
      </p:sp>
      <p:sp>
        <p:nvSpPr>
          <p:cNvPr id="180" name="Google Shape;180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Strukturou je strom elementů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Vždy musí obsahovat root element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Musí být řádně vnořeny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Elementy mezi sebou mají “vztahy”: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Parent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Child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Sibling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Elementy mohou obsahovat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Obsah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Atributy</a:t>
            </a:r>
            <a:endParaRPr/>
          </a:p>
        </p:txBody>
      </p:sp>
      <p:pic>
        <p:nvPicPr>
          <p:cNvPr id="181" name="Google Shape;181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6975" y="1087400"/>
            <a:ext cx="3695700" cy="169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0288" y="3092488"/>
            <a:ext cx="2886075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Textové formáty - XML - Využití</a:t>
            </a:r>
            <a:endParaRPr/>
          </a:p>
        </p:txBody>
      </p:sp>
      <p:sp>
        <p:nvSpPr>
          <p:cNvPr id="188" name="Google Shape;188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Heureka feed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http://sluzby.heureka.cz/napoveda/xml-feed/</a:t>
            </a:r>
            <a:r>
              <a:rPr lang="cs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IS MUNI Rozvrh</a:t>
            </a:r>
            <a:endParaRPr sz="800"/>
          </a:p>
          <a:p>
            <a:pPr indent="-279400" lvl="1" marL="914400" rtl="0" algn="l">
              <a:spcBef>
                <a:spcPts val="0"/>
              </a:spcBef>
              <a:spcAft>
                <a:spcPts val="0"/>
              </a:spcAft>
              <a:buSzPts val="800"/>
              <a:buChar char="○"/>
            </a:pPr>
            <a:r>
              <a:rPr lang="cs" sz="8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https://is.muni.cz/auth/rozvrh/rozvrh_zobrazeni</a:t>
            </a:r>
            <a:r>
              <a:rPr lang="cs" sz="800"/>
              <a:t>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RSS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5"/>
              </a:rPr>
              <a:t>http://www.ceskenoviny.cz/rss/</a:t>
            </a:r>
            <a:r>
              <a:rPr lang="cs"/>
              <a:t>	</a:t>
            </a:r>
            <a:endParaRPr sz="800"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GPX - GPS Exchange Format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 txBox="1"/>
          <p:nvPr>
            <p:ph type="ctrTitle"/>
          </p:nvPr>
        </p:nvSpPr>
        <p:spPr>
          <a:xfrm>
            <a:off x="648600" y="6454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Plán hodiny</a:t>
            </a:r>
            <a:endParaRPr/>
          </a:p>
        </p:txBody>
      </p:sp>
      <p:sp>
        <p:nvSpPr>
          <p:cNvPr id="79" name="Google Shape;79;p21"/>
          <p:cNvSpPr txBox="1"/>
          <p:nvPr/>
        </p:nvSpPr>
        <p:spPr>
          <a:xfrm>
            <a:off x="714575" y="1764125"/>
            <a:ext cx="8053800" cy="308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Wrap-up minulé hodiny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Datové-textové formáty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APIs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Vytvořme si jednoduché XML několika osob na hodině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cs"/>
              <a:t>Jaké jsou podle vás výhody a nevýhody XML?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Textové formáty - JSON</a:t>
            </a:r>
            <a:endParaRPr/>
          </a:p>
        </p:txBody>
      </p:sp>
      <p:sp>
        <p:nvSpPr>
          <p:cNvPr id="206" name="Google Shape;206;p41"/>
          <p:cNvSpPr txBox="1"/>
          <p:nvPr>
            <p:ph idx="1" type="body"/>
          </p:nvPr>
        </p:nvSpPr>
        <p:spPr>
          <a:xfrm>
            <a:off x="311700" y="1152475"/>
            <a:ext cx="8520600" cy="366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cs"/>
              <a:t>Nejaktuálnější formát používaný na internetu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https://en.wikipedia.org/wiki/JSON</a:t>
            </a:r>
            <a:r>
              <a:rPr lang="cs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Menší než XML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Mezi JSONem a XML se dá do jisté míry převádět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4"/>
              </a:rPr>
              <a:t>http://www.utilities-online.info/xmltojson/#.VhFYyN94vmE</a:t>
            </a:r>
            <a:r>
              <a:rPr lang="cs"/>
              <a:t>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cs"/>
              <a:t>Zobrazení JSONů v Chrome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5"/>
              </a:rPr>
              <a:t>https://chrome.google.com/webstore/detail/jsonview/chklaanhfefbnpoihckbnefhakgolnmc</a:t>
            </a:r>
            <a:r>
              <a:rPr lang="cs"/>
              <a:t>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cs"/>
              <a:t>Json API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6"/>
              </a:rPr>
              <a:t>http://population.io/</a:t>
            </a:r>
            <a:r>
              <a:rPr lang="cs"/>
              <a:t> 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http://api.population.io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Při psaní vlastních JSONů vždy validujte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https://jsoneditoronline.org/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Textové formáty - JSON - struktura</a:t>
            </a:r>
            <a:endParaRPr/>
          </a:p>
        </p:txBody>
      </p:sp>
      <p:sp>
        <p:nvSpPr>
          <p:cNvPr id="212" name="Google Shape;212;p42"/>
          <p:cNvSpPr txBox="1"/>
          <p:nvPr>
            <p:ph idx="1" type="body"/>
          </p:nvPr>
        </p:nvSpPr>
        <p:spPr>
          <a:xfrm>
            <a:off x="4565300" y="1225975"/>
            <a:ext cx="2545800" cy="342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"firstName": </a:t>
            </a:r>
            <a:r>
              <a:rPr b="1" lang="cs" sz="700">
                <a:latin typeface="Courier New"/>
                <a:ea typeface="Courier New"/>
                <a:cs typeface="Courier New"/>
                <a:sym typeface="Courier New"/>
              </a:rPr>
              <a:t>"Honza"</a:t>
            </a: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"lastName": "Mayer",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"isAlive": </a:t>
            </a:r>
            <a:r>
              <a:rPr b="1" lang="cs" sz="700">
                <a:latin typeface="Courier New"/>
                <a:ea typeface="Courier New"/>
                <a:cs typeface="Courier New"/>
                <a:sym typeface="Courier New"/>
              </a:rPr>
              <a:t>true</a:t>
            </a: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"age": </a:t>
            </a:r>
            <a:r>
              <a:rPr b="1" lang="cs" sz="700">
                <a:latin typeface="Courier New"/>
                <a:ea typeface="Courier New"/>
                <a:cs typeface="Courier New"/>
                <a:sym typeface="Courier New"/>
              </a:rPr>
              <a:t>28</a:t>
            </a: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"address": {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"streetAddress": "Doma 24",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"city": "Brno",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"state": "Czech Republic"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},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"phoneNumbers": [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{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  "type": "home",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  "number": "212 555-1234"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},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{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  "type": "office",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  "number": "646 555-4567"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],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"children": [],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"drinks": </a:t>
            </a:r>
            <a:r>
              <a:rPr b="1" lang="cs" sz="700">
                <a:latin typeface="Courier New"/>
                <a:ea typeface="Courier New"/>
                <a:cs typeface="Courier New"/>
                <a:sym typeface="Courier New"/>
              </a:rPr>
              <a:t>["beer", "water"]</a:t>
            </a: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  "spouse": </a:t>
            </a:r>
            <a:r>
              <a:rPr b="1" lang="cs" sz="700"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 b="1"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3" name="Google Shape;213;p42"/>
          <p:cNvSpPr txBox="1"/>
          <p:nvPr/>
        </p:nvSpPr>
        <p:spPr>
          <a:xfrm>
            <a:off x="721050" y="1165050"/>
            <a:ext cx="4008600" cy="363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>
                <a:solidFill>
                  <a:schemeClr val="dk1"/>
                </a:solidFill>
              </a:rPr>
              <a:t>Objekty jsou v {}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Jde o key/value páry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>
                <a:solidFill>
                  <a:schemeClr val="dk1"/>
                </a:solidFill>
              </a:rPr>
              <a:t>Data jsou oddělena čárkou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cs">
                <a:solidFill>
                  <a:schemeClr val="dk1"/>
                </a:solidFill>
              </a:rPr>
              <a:t>Seznamy jsou v []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cs">
                <a:solidFill>
                  <a:schemeClr val="dk1"/>
                </a:solidFill>
              </a:rPr>
              <a:t>vícero datových formátů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cs">
                <a:solidFill>
                  <a:schemeClr val="dk1"/>
                </a:solidFill>
              </a:rPr>
              <a:t>Klíč vždy v úvozovkách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XML vs JSON</a:t>
            </a:r>
            <a:endParaRPr/>
          </a:p>
        </p:txBody>
      </p:sp>
      <p:sp>
        <p:nvSpPr>
          <p:cNvPr id="219" name="Google Shape;219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100" u="sng">
                <a:solidFill>
                  <a:schemeClr val="hlink"/>
                </a:solidFill>
                <a:hlinkClick r:id="rId3"/>
              </a:rPr>
              <a:t>https://www.w3schools.com/js/js_json_xml.asp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20" name="Google Shape;220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2475" y="1576548"/>
            <a:ext cx="7685901" cy="349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Vytvořme si jednoduché JSON několika osob na hodině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Fun + relax</a:t>
            </a:r>
            <a:endParaRPr/>
          </a:p>
        </p:txBody>
      </p:sp>
      <p:pic>
        <p:nvPicPr>
          <p:cNvPr descr="playful-kitten-6683.jpg" id="232" name="Google Shape;232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8325" y="1570650"/>
            <a:ext cx="5507352" cy="3097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Klient </a:t>
            </a:r>
            <a:r>
              <a:rPr lang="cs" sz="3000"/>
              <a:t>⇆</a:t>
            </a:r>
            <a:r>
              <a:rPr lang="cs"/>
              <a:t> Server</a:t>
            </a:r>
            <a:endParaRPr/>
          </a:p>
        </p:txBody>
      </p:sp>
      <p:pic>
        <p:nvPicPr>
          <p:cNvPr id="238" name="Google Shape;238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6375" y="1095700"/>
            <a:ext cx="6368292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Klient </a:t>
            </a:r>
            <a:r>
              <a:rPr lang="cs" sz="3000"/>
              <a:t>⇆</a:t>
            </a:r>
            <a:r>
              <a:rPr lang="cs"/>
              <a:t> Server</a:t>
            </a:r>
            <a:endParaRPr/>
          </a:p>
        </p:txBody>
      </p:sp>
      <p:sp>
        <p:nvSpPr>
          <p:cNvPr id="244" name="Google Shape;244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Můžeme si to </a:t>
            </a:r>
            <a:r>
              <a:rPr b="1" lang="cs"/>
              <a:t>“osahat”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Chrome console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Ctrl+Shift+I -&gt; Network -&gt; All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http://www.preklady-mrazova.cz/</a:t>
            </a:r>
            <a:r>
              <a:rPr lang="cs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API + Feedy</a:t>
            </a:r>
            <a:endParaRPr/>
          </a:p>
        </p:txBody>
      </p:sp>
      <p:sp>
        <p:nvSpPr>
          <p:cNvPr id="250" name="Google Shape;250;p48"/>
          <p:cNvSpPr txBox="1"/>
          <p:nvPr>
            <p:ph idx="1" type="body"/>
          </p:nvPr>
        </p:nvSpPr>
        <p:spPr>
          <a:xfrm>
            <a:off x="311700" y="1131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Jak bych komunikoval se serverem, kdybych byl člověk?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Jak bych komunikoval se serverem, kdybych byl robot?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Tykejme si!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API vs feedy / data ze serveru</a:t>
            </a:r>
            <a:endParaRPr/>
          </a:p>
        </p:txBody>
      </p:sp>
      <p:sp>
        <p:nvSpPr>
          <p:cNvPr id="256" name="Google Shape;256;p49"/>
          <p:cNvSpPr txBox="1"/>
          <p:nvPr>
            <p:ph idx="1" type="body"/>
          </p:nvPr>
        </p:nvSpPr>
        <p:spPr>
          <a:xfrm>
            <a:off x="273900" y="1114650"/>
            <a:ext cx="8520600" cy="373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 sz="1400"/>
              <a:t>Vybrané </a:t>
            </a:r>
            <a:r>
              <a:rPr lang="cs" sz="1400"/>
              <a:t>XML data/feedy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Heureka seznam kategorií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https://www.heureka.cz/direct/xml-export/shops/heureka-sekce.xml</a:t>
            </a:r>
            <a:r>
              <a:rPr lang="cs"/>
              <a:t>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RSS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 u="sng">
                <a:solidFill>
                  <a:schemeClr val="hlink"/>
                </a:solidFill>
                <a:hlinkClick r:id="rId4"/>
              </a:rPr>
              <a:t>http://www.ceskenoviny.cz/rss/</a:t>
            </a:r>
            <a:r>
              <a:rPr lang="cs"/>
              <a:t>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Sitemap.xml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 u="sng">
                <a:solidFill>
                  <a:schemeClr val="hlink"/>
                </a:solidFill>
                <a:hlinkClick r:id="rId5"/>
              </a:rPr>
              <a:t>http://www.envyeshop.com/sitemap.xml</a:t>
            </a:r>
            <a:r>
              <a:rPr lang="cs"/>
              <a:t> </a:t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Web API</a:t>
            </a:r>
            <a:endParaRPr/>
          </a:p>
        </p:txBody>
      </p:sp>
      <p:sp>
        <p:nvSpPr>
          <p:cNvPr id="262" name="Google Shape;262;p5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/>
              <a:t>Perla z wiki: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/>
              <a:t>API (zkratka pro Application Programming Interface) označuje v informatice rozhraní pro programování aplikací.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/>
              <a:t>Eng wiki: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/>
              <a:t>When used in the context of web development, an API is typically defined as a set of Hypertext Transfer Protocol (HTTP) request messages, along with a definition of the structure of response messages, which is usually in an Extensible Markup Language (XML) or JavaScript Object Notation (JSON) format. 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 sz="1400"/>
              <a:t>Web API nám umožňuje komunikovat s webovou službou pomocí HTTP dotazu a odpovědi. Strukturované zprávy většinou přenášíme v JSONu nebo XML.</a:t>
            </a:r>
            <a:endParaRPr b="1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Web API</a:t>
            </a:r>
            <a:endParaRPr/>
          </a:p>
        </p:txBody>
      </p:sp>
      <p:sp>
        <p:nvSpPr>
          <p:cNvPr id="268" name="Google Shape;268;p51"/>
          <p:cNvSpPr txBox="1"/>
          <p:nvPr>
            <p:ph idx="1" type="body"/>
          </p:nvPr>
        </p:nvSpPr>
        <p:spPr>
          <a:xfrm>
            <a:off x="162125" y="1017725"/>
            <a:ext cx="8520600" cy="381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REST API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https://cs.wikipedia.org/wiki/Representational_State_Transfer</a:t>
            </a:r>
            <a:r>
              <a:rPr lang="cs"/>
              <a:t>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API narozdíl od pouhého feedu umožňuje provádět operace na serveru! (CRUD operations (create, read, update, delete).)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Web API</a:t>
            </a:r>
            <a:endParaRPr/>
          </a:p>
        </p:txBody>
      </p:sp>
      <p:graphicFrame>
        <p:nvGraphicFramePr>
          <p:cNvPr id="274" name="Google Shape;274;p52"/>
          <p:cNvGraphicFramePr/>
          <p:nvPr/>
        </p:nvGraphicFramePr>
        <p:xfrm>
          <a:off x="1528525" y="1633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{A21DE12B-249D-4E79-81C1-4B47177EACF3}</a:tableStyleId>
              </a:tblPr>
              <a:tblGrid>
                <a:gridCol w="2028975"/>
                <a:gridCol w="2028975"/>
                <a:gridCol w="2028975"/>
              </a:tblGrid>
              <a:tr h="49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FFFFFF"/>
                          </a:solidFill>
                        </a:rPr>
                        <a:t>Operation</a:t>
                      </a:r>
                      <a:endParaRPr b="1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FFFFFF"/>
                          </a:solidFill>
                        </a:rPr>
                        <a:t>SQL</a:t>
                      </a:r>
                      <a:endParaRPr b="1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solidFill>
                            <a:srgbClr val="FFFFFF"/>
                          </a:solidFill>
                        </a:rPr>
                        <a:t>HTTP</a:t>
                      </a:r>
                      <a:endParaRPr b="1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49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Create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INSERT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PUT / </a:t>
                      </a:r>
                      <a:r>
                        <a:rPr b="1" lang="cs"/>
                        <a:t>POST</a:t>
                      </a:r>
                      <a:endParaRPr b="1"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Read (Retrieve)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SELECT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/>
                        <a:t>GET</a:t>
                      </a:r>
                      <a:endParaRPr b="1"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Update (Modify)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UPDATE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/>
                        <a:t>POST</a:t>
                      </a:r>
                      <a:r>
                        <a:rPr lang="cs"/>
                        <a:t> / PUT / PATCH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Delete (Destroy)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DELETE</a:t>
                      </a:r>
                      <a:endParaRPr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/>
                        <a:t>DELETE</a:t>
                      </a:r>
                      <a:endParaRPr b="1"/>
                    </a:p>
                  </a:txBody>
                  <a:tcPr marT="27950" marB="27950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Google Chrome - Postman</a:t>
            </a:r>
            <a:endParaRPr/>
          </a:p>
        </p:txBody>
      </p:sp>
      <p:sp>
        <p:nvSpPr>
          <p:cNvPr id="280" name="Google Shape;280;p5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Další varianta, jak si hrát s API na serveru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Stáhněte si do Chrome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https://www.getpostman.com/</a:t>
            </a:r>
            <a:r>
              <a:rPr lang="cs"/>
              <a:t>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Alternativne Insomnia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Seznámení s API</a:t>
            </a:r>
            <a:endParaRPr/>
          </a:p>
        </p:txBody>
      </p:sp>
      <p:sp>
        <p:nvSpPr>
          <p:cNvPr id="286" name="Google Shape;286;p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Donald trump quotes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 sz="1100" u="sng">
                <a:solidFill>
                  <a:schemeClr val="hlink"/>
                </a:solidFill>
                <a:hlinkClick r:id="rId3"/>
              </a:rPr>
              <a:t>https://docs.tronalddump.io/#introduction</a:t>
            </a:r>
            <a:r>
              <a:rPr lang="cs"/>
              <a:t> + POSTMAN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Base url = https://www.tronalddump.io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Stránkovaní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Chyby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900">
                <a:solidFill>
                  <a:srgbClr val="0451A5"/>
                </a:solidFill>
                <a:highlight>
                  <a:srgbClr val="FFFFFE"/>
                </a:highlight>
              </a:rPr>
              <a:t>http://www.tronalddump.io/tag/Hillary%20Clinton</a:t>
            </a:r>
            <a:endParaRPr sz="900">
              <a:solidFill>
                <a:srgbClr val="0451A5"/>
              </a:solidFill>
              <a:highlight>
                <a:srgbClr val="FFFFFE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zdroje</a:t>
            </a:r>
            <a:endParaRPr/>
          </a:p>
        </p:txBody>
      </p:sp>
      <p:sp>
        <p:nvSpPr>
          <p:cNvPr id="292" name="Google Shape;292;p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XML = </a:t>
            </a:r>
            <a:r>
              <a:rPr lang="cs" u="sng">
                <a:solidFill>
                  <a:schemeClr val="hlink"/>
                </a:solidFill>
                <a:hlinkClick r:id="rId3"/>
              </a:rPr>
              <a:t>https://www.w3schools.com/xml/default.asp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JSON= </a:t>
            </a:r>
            <a:r>
              <a:rPr lang="cs" u="sng">
                <a:solidFill>
                  <a:schemeClr val="hlink"/>
                </a:solidFill>
                <a:hlinkClick r:id="rId4"/>
              </a:rPr>
              <a:t>https://www.w3schools.com/js/js_json_intro.asp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Efektivní sublime - </a:t>
            </a:r>
            <a:r>
              <a:rPr lang="cs" u="sng">
                <a:solidFill>
                  <a:schemeClr val="hlink"/>
                </a:solidFill>
                <a:hlinkClick r:id="rId5"/>
              </a:rPr>
              <a:t>https://www.youtube.com/watch?v=SVkR1ZkNusI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Co je API - </a:t>
            </a:r>
            <a:r>
              <a:rPr lang="cs" u="sng">
                <a:solidFill>
                  <a:schemeClr val="hlink"/>
                </a:solidFill>
                <a:hlinkClick r:id="rId6"/>
              </a:rPr>
              <a:t>https://www.youtube.com/watch?v=7YcW25PHnAA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HTML basics - </a:t>
            </a:r>
            <a:r>
              <a:rPr lang="cs" u="sng">
                <a:solidFill>
                  <a:schemeClr val="hlink"/>
                </a:solidFill>
                <a:hlinkClick r:id="rId7"/>
              </a:rPr>
              <a:t>http://www.jakpsatweb.cz/zaklady-html.html</a:t>
            </a: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Úkol</a:t>
            </a:r>
            <a:endParaRPr/>
          </a:p>
        </p:txBody>
      </p:sp>
      <p:sp>
        <p:nvSpPr>
          <p:cNvPr id="298" name="Google Shape;298;p56"/>
          <p:cNvSpPr txBox="1"/>
          <p:nvPr>
            <p:ph idx="1" type="body"/>
          </p:nvPr>
        </p:nvSpPr>
        <p:spPr>
          <a:xfrm>
            <a:off x="311700" y="1152475"/>
            <a:ext cx="8520600" cy="358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(Ano, jde o jeden úkol, který má více částí a ty jsou na dalších slidech)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CSV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Navrhněte formát pro váš týdenní rozvrh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měly by být obsaženy informace minimálně o lokaci, času a základní info předmětu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navrhněte formát primárně pro užití počítačem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Entita = 1 řádek (co je pro vás entita?)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Zapište svůj rozvrh v Sublime/Atomu, otevřete v Excelu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Úkol</a:t>
            </a:r>
            <a:endParaRPr/>
          </a:p>
        </p:txBody>
      </p:sp>
      <p:sp>
        <p:nvSpPr>
          <p:cNvPr id="304" name="Google Shape;304;p57"/>
          <p:cNvSpPr txBox="1"/>
          <p:nvPr>
            <p:ph idx="1" type="body"/>
          </p:nvPr>
        </p:nvSpPr>
        <p:spPr>
          <a:xfrm>
            <a:off x="311700" y="1152475"/>
            <a:ext cx="8520600" cy="358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XML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Vizualizujte si cestu ze školy domů nebo odkukoliv (stačí pár bodů; ne, nepotřebuji vědět kde bydlíte)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 sz="1100" u="sng">
                <a:solidFill>
                  <a:schemeClr val="hlink"/>
                </a:solidFill>
                <a:hlinkClick r:id="rId3"/>
              </a:rPr>
              <a:t>https://napoveda.seznam.cz/cz/mapy/vyhledavani/pokrocile-vyhledavani-gps-souradnice/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GPX - GPS Exchange Format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https://en.wikipedia.org/wiki/GPS_Exchange_Format</a:t>
            </a:r>
            <a:r>
              <a:rPr lang="cs"/>
              <a:t>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http://wiki.openstreetmap.org/wiki/GPX</a:t>
            </a:r>
            <a:r>
              <a:rPr lang="cs"/>
              <a:t>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WayPoint &lt;wpt&gt; - místo na mapě bez další návaznosti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Track &lt;trk&gt; - zaznamenaný každý krok (mobilem, gpskou …)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Route &lt;rte&gt; - pár bodů pro naplánování cesty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http://www.gpsvisualizer.com/</a:t>
            </a: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Úkol</a:t>
            </a:r>
            <a:endParaRPr/>
          </a:p>
        </p:txBody>
      </p:sp>
      <p:sp>
        <p:nvSpPr>
          <p:cNvPr id="310" name="Google Shape;310;p58"/>
          <p:cNvSpPr txBox="1"/>
          <p:nvPr>
            <p:ph idx="1" type="body"/>
          </p:nvPr>
        </p:nvSpPr>
        <p:spPr>
          <a:xfrm>
            <a:off x="162950" y="1168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Zjistěte, jak komunikuje IRIS se serverem, aby byl web v pohybu?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sz="1100" u="sng">
                <a:solidFill>
                  <a:schemeClr val="hlink"/>
                </a:solidFill>
                <a:hlinkClick r:id="rId3"/>
              </a:rPr>
              <a:t>https://mapa.idsjmk.cz/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Chrome Inspector - </a:t>
            </a:r>
            <a:r>
              <a:rPr b="1" lang="cs"/>
              <a:t>F12</a:t>
            </a:r>
            <a:r>
              <a:rPr lang="cs"/>
              <a:t> nebo </a:t>
            </a:r>
            <a:r>
              <a:rPr b="1" lang="cs"/>
              <a:t>Ctrl+Shift+C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Krátce shrňte strukturu souboru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</a:t>
            </a:r>
            <a:r>
              <a:rPr lang="cs"/>
              <a:t>yzkoušejte si libovolné API. Nevíte li jaké, zkuste např. </a:t>
            </a:r>
            <a:r>
              <a:rPr lang="cs" sz="1100" u="sng">
                <a:solidFill>
                  <a:schemeClr val="hlink"/>
                </a:solidFill>
                <a:hlinkClick r:id="rId4"/>
              </a:rPr>
              <a:t>https://medium.com/@vicbergquist/18-fun-apis-for-your-next-project-8008841c7be9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Wrap-up</a:t>
            </a:r>
            <a:endParaRPr/>
          </a:p>
        </p:txBody>
      </p:sp>
      <p:sp>
        <p:nvSpPr>
          <p:cNvPr id="90" name="Google Shape;90;p23"/>
          <p:cNvSpPr txBox="1"/>
          <p:nvPr>
            <p:ph idx="1" type="body"/>
          </p:nvPr>
        </p:nvSpPr>
        <p:spPr>
          <a:xfrm>
            <a:off x="381000" y="12763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Ehm, viz </a:t>
            </a:r>
            <a:r>
              <a:rPr lang="cs" sz="1800" u="sng">
                <a:solidFill>
                  <a:schemeClr val="hlink"/>
                </a:solidFill>
                <a:hlinkClick r:id="rId3"/>
              </a:rPr>
              <a:t>prez z první hodiny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vyplnte https://forms.gle/BrEz7GDdeLvMjyDB8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v US by byl kurz Data101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Bonusový úkol - Spotify</a:t>
            </a:r>
            <a:endParaRPr/>
          </a:p>
        </p:txBody>
      </p:sp>
      <p:sp>
        <p:nvSpPr>
          <p:cNvPr id="316" name="Google Shape;316;p5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Získejte “audio-features” 5 oblíbených písní pomocí API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Řádně se zaměřte na dokumentaci o authorization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Nahravky z predeslych let</a:t>
            </a:r>
            <a:endParaRPr/>
          </a:p>
        </p:txBody>
      </p:sp>
      <p:sp>
        <p:nvSpPr>
          <p:cNvPr id="96" name="Google Shape;96;p24"/>
          <p:cNvSpPr txBox="1"/>
          <p:nvPr>
            <p:ph idx="1" type="body"/>
          </p:nvPr>
        </p:nvSpPr>
        <p:spPr>
          <a:xfrm>
            <a:off x="3810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V </a:t>
            </a:r>
            <a:r>
              <a:rPr lang="cs" sz="1800" u="sng">
                <a:solidFill>
                  <a:schemeClr val="hlink"/>
                </a:solidFill>
                <a:hlinkClick r:id="rId3"/>
              </a:rPr>
              <a:t>Teamsech</a:t>
            </a:r>
            <a:r>
              <a:rPr lang="cs" sz="1800"/>
              <a:t> </a:t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Feedback na úkoly</a:t>
            </a:r>
            <a:endParaRPr/>
          </a:p>
        </p:txBody>
      </p:sp>
      <p:sp>
        <p:nvSpPr>
          <p:cNvPr id="102" name="Google Shape;102;p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2000"/>
              <a:t>-&gt; pokud získám pocit, že úkolu nebyla věnována patřičná pozornost -&gt; vrátím úkol s generickou odpovědí, možná maximálně s odkazem na relevantní zdroj</a:t>
            </a:r>
            <a:endParaRPr sz="20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cs" sz="2000"/>
              <a:t>snaha z vaší strany -&gt; snaha z mé strany</a:t>
            </a:r>
            <a:endParaRPr sz="20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3" name="Google Shape;10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050" y="1129713"/>
            <a:ext cx="6191250" cy="105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>
            <p:ph type="ctrTitle"/>
          </p:nvPr>
        </p:nvSpPr>
        <p:spPr>
          <a:xfrm>
            <a:off x="118350" y="1748400"/>
            <a:ext cx="8907300" cy="1646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4800"/>
              <a:t>Pokud </a:t>
            </a:r>
            <a:r>
              <a:rPr b="1" lang="cs" sz="4800"/>
              <a:t>to </a:t>
            </a:r>
            <a:r>
              <a:rPr lang="cs" sz="4800"/>
              <a:t>nechápu, znamená to, že </a:t>
            </a:r>
            <a:r>
              <a:rPr b="1" lang="cs" sz="4800"/>
              <a:t>to </a:t>
            </a:r>
            <a:r>
              <a:rPr lang="cs" sz="4800"/>
              <a:t>Pavel </a:t>
            </a:r>
            <a:r>
              <a:rPr lang="cs" sz="4800"/>
              <a:t>málo vysvětlil.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 txBox="1"/>
          <p:nvPr>
            <p:ph type="ctrTitle"/>
          </p:nvPr>
        </p:nvSpPr>
        <p:spPr>
          <a:xfrm>
            <a:off x="662700" y="270972"/>
            <a:ext cx="7772400" cy="6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200"/>
              <a:t>Předpokládaný rozvrh (updated)*</a:t>
            </a:r>
            <a:endParaRPr sz="3200"/>
          </a:p>
        </p:txBody>
      </p:sp>
      <p:sp>
        <p:nvSpPr>
          <p:cNvPr id="114" name="Google Shape;114;p27"/>
          <p:cNvSpPr txBox="1"/>
          <p:nvPr/>
        </p:nvSpPr>
        <p:spPr>
          <a:xfrm>
            <a:off x="564950" y="1784150"/>
            <a:ext cx="78702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15" name="Google Shape;115;p27"/>
          <p:cNvGraphicFramePr/>
          <p:nvPr/>
        </p:nvGraphicFramePr>
        <p:xfrm>
          <a:off x="662700" y="999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{B9711740-4070-4130-8D19-8722DB509DC7}</a:tableStyleId>
              </a:tblPr>
              <a:tblGrid>
                <a:gridCol w="395550"/>
                <a:gridCol w="741625"/>
                <a:gridCol w="686025"/>
                <a:gridCol w="2923325"/>
                <a:gridCol w="1369075"/>
                <a:gridCol w="1369075"/>
              </a:tblGrid>
              <a:tr h="198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Číslo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Datum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Lektor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Představa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Vyžaduje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Typ výuky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1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20.09.2023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Úvodní hodina</a:t>
                      </a:r>
                      <a:r>
                        <a:rPr lang="cs" sz="1000">
                          <a:solidFill>
                            <a:schemeClr val="dk1"/>
                          </a:solidFill>
                        </a:rPr>
                        <a:t>;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Prezenční</a:t>
                      </a:r>
                      <a:endParaRPr sz="1000"/>
                    </a:p>
                  </a:txBody>
                  <a:tcPr marT="19050" marB="19050" marR="28575" marL="28575" anchor="b"/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2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27.09.2023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Datové formáty + API; </a:t>
                      </a:r>
                      <a:r>
                        <a:rPr lang="cs" sz="1000">
                          <a:solidFill>
                            <a:schemeClr val="dk1"/>
                          </a:solidFill>
                        </a:rPr>
                        <a:t> Pivo?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/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3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04.10.2023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Hraní si s textovými daty; Xpaths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/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4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11.10.2023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Čištění textových dat  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 u="sng">
                          <a:solidFill>
                            <a:schemeClr val="hlink"/>
                          </a:solidFill>
                          <a:hlinkClick r:id="rId3"/>
                        </a:rPr>
                        <a:t>OpenRefine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/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5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18.10.2023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Pavel</a:t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Čištění textových dat ( +mozna no-code automatizacni tooly) </a:t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6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25.10.2023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Honza K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** Excelujeme v Excelu 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Excel, obviously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7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01.11.2023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Honza K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** Excelujeme v Excelu 2 + Gsheets + GDataStudio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8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08.11.2023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Power BI - Číselná data a měření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 u="sng">
                          <a:solidFill>
                            <a:schemeClr val="hlink"/>
                          </a:solidFill>
                          <a:hlinkClick r:id="rId4"/>
                        </a:rPr>
                        <a:t>PowerBI</a:t>
                      </a:r>
                      <a:r>
                        <a:rPr lang="cs" sz="1000">
                          <a:solidFill>
                            <a:schemeClr val="dk1"/>
                          </a:solidFill>
                        </a:rPr>
                        <a:t> - (Windows)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62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9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15.11.2023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Reading week - Kurzy na python 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Reading week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48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10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22.11.2023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Power BI vytváření metrik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 u="sng">
                          <a:solidFill>
                            <a:schemeClr val="accent5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PowerBI</a:t>
                      </a:r>
                      <a:r>
                        <a:rPr lang="cs" sz="1000">
                          <a:solidFill>
                            <a:schemeClr val="dk1"/>
                          </a:solidFill>
                        </a:rPr>
                        <a:t> - (Windows)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11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29.11.2023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Pavel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DataViz Best practices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(teorie)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650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12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06.11.2023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Pavel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Lehký úvod do Python Pandas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13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13.12.2023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Pavel</a:t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? Placeholder&amp;Co se nestihlo; Other tools?;Pivo!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Prezenční</a:t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7550"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000"/>
                        <a:t>-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20.12.2023</a:t>
                      </a:r>
                      <a:endParaRPr sz="1000"/>
                    </a:p>
                  </a:txBody>
                  <a:tcPr marT="19050" marB="19050" marR="28575" marL="28575" anchor="b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-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—----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/>
                        <a:t>-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solidFill>
                            <a:schemeClr val="dk1"/>
                          </a:solidFill>
                        </a:rPr>
                        <a:t>-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6" name="Google Shape;116;p27"/>
          <p:cNvSpPr txBox="1"/>
          <p:nvPr/>
        </p:nvSpPr>
        <p:spPr>
          <a:xfrm>
            <a:off x="325650" y="4683750"/>
            <a:ext cx="4032300" cy="3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* subject to change - next slide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** Not really subject to change</a:t>
            </a:r>
            <a:endParaRPr sz="1200"/>
          </a:p>
        </p:txBody>
      </p:sp>
      <p:sp>
        <p:nvSpPr>
          <p:cNvPr id="117" name="Google Shape;117;p27"/>
          <p:cNvSpPr txBox="1"/>
          <p:nvPr/>
        </p:nvSpPr>
        <p:spPr>
          <a:xfrm>
            <a:off x="4434700" y="4674175"/>
            <a:ext cx="4032300" cy="3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8"/>
          <p:cNvSpPr txBox="1"/>
          <p:nvPr>
            <p:ph type="ctrTitle"/>
          </p:nvPr>
        </p:nvSpPr>
        <p:spPr>
          <a:xfrm>
            <a:off x="662700" y="270972"/>
            <a:ext cx="7772400" cy="65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200"/>
              <a:t>Uprava</a:t>
            </a:r>
            <a:r>
              <a:rPr lang="cs" sz="3200"/>
              <a:t> rozvrhu</a:t>
            </a:r>
            <a:endParaRPr sz="3200"/>
          </a:p>
        </p:txBody>
      </p:sp>
      <p:sp>
        <p:nvSpPr>
          <p:cNvPr id="123" name="Google Shape;123;p28"/>
          <p:cNvSpPr txBox="1"/>
          <p:nvPr/>
        </p:nvSpPr>
        <p:spPr>
          <a:xfrm>
            <a:off x="564950" y="1784150"/>
            <a:ext cx="78702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8"/>
          <p:cNvSpPr txBox="1"/>
          <p:nvPr/>
        </p:nvSpPr>
        <p:spPr>
          <a:xfrm>
            <a:off x="325650" y="4683750"/>
            <a:ext cx="4032300" cy="3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25" name="Google Shape;125;p28"/>
          <p:cNvSpPr txBox="1"/>
          <p:nvPr/>
        </p:nvSpPr>
        <p:spPr>
          <a:xfrm>
            <a:off x="4434700" y="4674175"/>
            <a:ext cx="4032300" cy="3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8"/>
          <p:cNvSpPr txBox="1"/>
          <p:nvPr/>
        </p:nvSpPr>
        <p:spPr>
          <a:xfrm>
            <a:off x="142250" y="1040675"/>
            <a:ext cx="8782200" cy="10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Zatim zadne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Google Analytics nebudou - </a:t>
            </a:r>
            <a:r>
              <a:rPr lang="cs" u="sng">
                <a:solidFill>
                  <a:schemeClr val="hlink"/>
                </a:solidFill>
                <a:hlinkClick r:id="rId3"/>
              </a:rPr>
              <a:t>https://is.muni.cz/auth/predmet/phil/jaro2024/ISKM62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Osobne premyslim nad </a:t>
            </a:r>
            <a:r>
              <a:rPr lang="cs" u="sng">
                <a:solidFill>
                  <a:schemeClr val="hlink"/>
                </a:solidFill>
                <a:hlinkClick r:id="rId4"/>
              </a:rPr>
              <a:t>DBT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 mozna </a:t>
            </a:r>
            <a:r>
              <a:rPr lang="cs" u="sng">
                <a:solidFill>
                  <a:schemeClr val="hlink"/>
                </a:solidFill>
                <a:hlinkClick r:id="rId5"/>
              </a:rPr>
              <a:t>streamlit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